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57" r:id="rId5"/>
    <p:sldId id="261" r:id="rId6"/>
    <p:sldId id="263" r:id="rId7"/>
    <p:sldId id="262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A80D3-443C-4BA9-B366-01E6774D34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93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ЮЖНО-АФРИКАНСКАЯ РЕСПУБЛИКА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213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ЮЖНАЯ АФРИКА</a:t>
            </a:r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508625" y="1484313"/>
            <a:ext cx="3384550" cy="4243387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smtClean="0"/>
              <a:t>Общая площадь – 1219912 </a:t>
            </a:r>
            <a:r>
              <a:rPr lang="ru-RU" sz="2000" dirty="0" err="1" smtClean="0"/>
              <a:t>кв.км</a:t>
            </a:r>
            <a:endParaRPr lang="ru-RU" sz="2000" dirty="0" smtClean="0"/>
          </a:p>
          <a:p>
            <a:pPr eaLnBrk="1" hangingPunct="1">
              <a:defRPr/>
            </a:pPr>
            <a:r>
              <a:rPr lang="ru-RU" sz="2000" dirty="0" smtClean="0"/>
              <a:t>Население – </a:t>
            </a:r>
            <a:r>
              <a:rPr lang="ru-RU" sz="2000" dirty="0" smtClean="0"/>
              <a:t>45 </a:t>
            </a:r>
            <a:r>
              <a:rPr lang="ru-RU" sz="2000" dirty="0" err="1" smtClean="0"/>
              <a:t>млн.чел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pPr eaLnBrk="1" hangingPunct="1">
              <a:defRPr/>
            </a:pPr>
            <a:r>
              <a:rPr lang="ru-RU" sz="2000" dirty="0" smtClean="0"/>
              <a:t>Официальный язык – африкаанс, английский и др.(всего 11 языков)</a:t>
            </a:r>
          </a:p>
          <a:p>
            <a:pPr eaLnBrk="1" hangingPunct="1">
              <a:defRPr/>
            </a:pPr>
            <a:r>
              <a:rPr lang="ru-RU" sz="2000" dirty="0" smtClean="0"/>
              <a:t>Денежная единица – ранд (</a:t>
            </a:r>
            <a:r>
              <a:rPr lang="en-US" sz="2000" dirty="0" smtClean="0"/>
              <a:t>ZAR</a:t>
            </a:r>
            <a:r>
              <a:rPr lang="ru-RU" sz="2000" dirty="0" smtClean="0"/>
              <a:t>)</a:t>
            </a:r>
          </a:p>
          <a:p>
            <a:pPr eaLnBrk="1" hangingPunct="1">
              <a:defRPr/>
            </a:pPr>
            <a:endParaRPr lang="ru-RU" sz="2000" dirty="0" smtClean="0"/>
          </a:p>
        </p:txBody>
      </p:sp>
      <p:pic>
        <p:nvPicPr>
          <p:cNvPr id="8196" name="Picture 11" descr="map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268413"/>
            <a:ext cx="5329237" cy="5329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2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Государственная символика:</a:t>
            </a:r>
            <a:endParaRPr lang="ru-RU" dirty="0"/>
          </a:p>
        </p:txBody>
      </p:sp>
      <p:pic>
        <p:nvPicPr>
          <p:cNvPr id="14338" name="Picture 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866900"/>
            <a:ext cx="4191000" cy="4191000"/>
          </a:xfrm>
          <a:prstGeom prst="rect">
            <a:avLst/>
          </a:prstGeom>
        </p:spPr>
      </p:pic>
      <p:pic>
        <p:nvPicPr>
          <p:cNvPr id="14339" name="Picture 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1928813"/>
            <a:ext cx="40386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9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ЮАР- государство, </a:t>
            </a:r>
            <a:r>
              <a:rPr lang="ru-RU" dirty="0"/>
              <a:t>расположенное в южной части </a:t>
            </a:r>
            <a:r>
              <a:rPr lang="ru-RU" dirty="0" smtClean="0"/>
              <a:t>материка Африка. </a:t>
            </a:r>
            <a:r>
              <a:rPr lang="ru-RU" dirty="0"/>
              <a:t>На севере граничит с </a:t>
            </a:r>
            <a:r>
              <a:rPr lang="ru-RU" dirty="0" smtClean="0"/>
              <a:t>Намибией, Ботсваной, Зимбабве, </a:t>
            </a:r>
            <a:r>
              <a:rPr lang="ru-RU" dirty="0"/>
              <a:t>на северо-востоке с </a:t>
            </a:r>
            <a:r>
              <a:rPr lang="ru-RU" dirty="0" smtClean="0"/>
              <a:t>Мозамбиком и Свазилендом. </a:t>
            </a:r>
            <a:r>
              <a:rPr lang="ru-RU" dirty="0"/>
              <a:t>Внутри территории ЮАР находится </a:t>
            </a:r>
            <a:r>
              <a:rPr lang="ru-RU" dirty="0" smtClean="0"/>
              <a:t>государство – Лесото.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ЭГП страны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01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Богатства ЮАР</a:t>
            </a:r>
          </a:p>
        </p:txBody>
      </p:sp>
      <p:sp>
        <p:nvSpPr>
          <p:cNvPr id="15368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211638" y="1196975"/>
            <a:ext cx="4537075" cy="5111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 smtClean="0">
                <a:effectLst/>
              </a:rPr>
              <a:t>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 dirty="0" smtClean="0">
                <a:effectLst/>
              </a:rPr>
              <a:t>    </a:t>
            </a:r>
            <a:r>
              <a:rPr lang="ru-RU" sz="2100" dirty="0" smtClean="0">
                <a:effectLst/>
              </a:rPr>
              <a:t>Обнаружено   </a:t>
            </a:r>
            <a:r>
              <a:rPr lang="ru-RU" sz="2100" dirty="0" smtClean="0">
                <a:effectLst/>
              </a:rPr>
              <a:t>56   видов минерального сырья: хром,  уголь, железо, никель, фосфаты, олово, медь, ванадий; крупнейший в  мире  поставщик золота (более 15 000 000 тройских унций в  год).  ЮАР  занимает  первое  или одно из первых в мире мест по запасам и  добыче  платины,  алмазов,  сурьмы, урановых  и  марганцевых  руд,  хромитов,  асбеста,  андалузита, угля</a:t>
            </a:r>
          </a:p>
        </p:txBody>
      </p:sp>
      <p:pic>
        <p:nvPicPr>
          <p:cNvPr id="15369" name="Picture 9" descr="рабочий алмазы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412875"/>
            <a:ext cx="3062288" cy="2189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468313" y="3933825"/>
            <a:ext cx="403860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ru-RU" sz="2400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468313" y="3933825"/>
            <a:ext cx="403860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ru-RU" sz="2400"/>
          </a:p>
        </p:txBody>
      </p:sp>
      <p:pic>
        <p:nvPicPr>
          <p:cNvPr id="15375" name="Picture 15" descr="250px-Capetown_table_false_bay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3941763"/>
            <a:ext cx="3240088" cy="218916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696355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/>
      <p:bldP spid="1536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Полезные ископаемые: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363778"/>
              </p:ext>
            </p:extLst>
          </p:nvPr>
        </p:nvGraphicFramePr>
        <p:xfrm>
          <a:off x="827584" y="2060848"/>
          <a:ext cx="7776864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  <a:gridCol w="3888432"/>
              </a:tblGrid>
              <a:tr h="83899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Мирового значения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Регионального</a:t>
                      </a:r>
                      <a:r>
                        <a:rPr lang="ru-RU" sz="2400" baseline="0" dirty="0" smtClean="0"/>
                        <a:t> значения</a:t>
                      </a:r>
                      <a:endParaRPr lang="ru-RU" sz="2400" dirty="0"/>
                    </a:p>
                  </a:txBody>
                  <a:tcPr/>
                </a:tc>
              </a:tr>
              <a:tr h="2689393">
                <a:tc>
                  <a:txBody>
                    <a:bodyPr/>
                    <a:lstStyle/>
                    <a:p>
                      <a:pPr rtl="0" eaLnBrk="1" latinLnBrk="0" hangingPunct="1"/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Алмазы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марганцевые</a:t>
                      </a:r>
                      <a:r>
                        <a:rPr kumimoji="0"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руды, золото</a:t>
                      </a:r>
                      <a:r>
                        <a:rPr kumimoji="0"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урановые </a:t>
                      </a:r>
                      <a:r>
                        <a:rPr kumimoji="0"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руды, каменный уголь, платина, хромовые руды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eaLnBrk="1" latinLnBrk="0" hangingPunct="1"/>
                      <a:r>
                        <a:rPr lang="ru-RU" sz="2400" dirty="0" smtClean="0"/>
                        <a:t>Асбест, железная руда, никелевые</a:t>
                      </a:r>
                      <a:r>
                        <a:rPr lang="ru-RU" sz="2400" baseline="0" dirty="0" smtClean="0"/>
                        <a:t> руды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Земельные ресурсы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Обеспеченность 0,5 га на душу населения, в основном пастбища</a:t>
            </a:r>
          </a:p>
          <a:p>
            <a:pPr algn="ctr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Лесные ресурсы: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Представлены только на юге и юго-востоке страны обеспеченность 0,06 га, смешанными лесами умеренного пояса.</a:t>
            </a:r>
          </a:p>
          <a:p>
            <a:pPr algn="ctr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Водные ресурсы: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Обеспеченность недостаточная менее 5 </a:t>
            </a:r>
            <a:r>
              <a:rPr lang="ru-RU" dirty="0" err="1"/>
              <a:t>тыс.куб</a:t>
            </a:r>
            <a:r>
              <a:rPr lang="ru-RU" dirty="0"/>
              <a:t>. метров на душу населения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Богатства ЮАР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3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2 тип воспроизводства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Плотность населения от 20 до 60 чел. на кв. км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 доля городского населения 40 -60 %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По половому составу примерное равенство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Высокая доля детей(до 14 лет)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Негроидная и европеоидная  раса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 </a:t>
            </a:r>
            <a:r>
              <a:rPr lang="ru-RU" dirty="0" err="1"/>
              <a:t>Протестанство</a:t>
            </a:r>
            <a:endParaRPr lang="ru-RU" dirty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Индоевропейская и нигеро-кордофанская языковые семьи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Официальные языки английский и другие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Трудовые ресурсы более 10-50 %</a:t>
            </a:r>
            <a:endParaRPr lang="en-US" dirty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/>
              <a:t>высокий уровень образования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Население ЮАР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23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Экономика ЮАР</a:t>
            </a:r>
            <a:endParaRPr lang="ru-RU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2067" y="1628800"/>
            <a:ext cx="7408333" cy="4497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ЮАР можно назвать страной с двойственной экономикой. Ей присущи черты отчасти экономически развитого государства и в тоже время развивающейся страны (наследие колониального прошлого).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ЮАР – индустриально-аграрная страна с высоким уровнем развития хозяйства, наиболее развитое в экономическом отношении государство Африки.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На долю ЮАР приходится только 4% территории, около 6% населения, но 2/5 промышленной продукции, 4/5 выплавки стали, 1/3 длины железных дорог, 1/2 автомобильного парка континента.</a:t>
            </a:r>
          </a:p>
        </p:txBody>
      </p:sp>
    </p:spTree>
    <p:extLst>
      <p:ext uri="{BB962C8B-B14F-4D97-AF65-F5344CB8AC3E}">
        <p14:creationId xmlns:p14="http://schemas.microsoft.com/office/powerpoint/2010/main" val="427072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Промышленность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2067" y="1772816"/>
            <a:ext cx="7408333" cy="435334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 dirty="0"/>
              <a:t>ЮАР занимает одно из первых мест в мире по добыче золота, платины, хромитов, марганцевой руды, сурьмы, алмазов. Добывают уран, железную руду, медь, асбест и др. 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Хозяйственный </a:t>
            </a:r>
            <a:r>
              <a:rPr lang="ru-RU" sz="2400" dirty="0"/>
              <a:t>облик страны определяют: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горнодобывающая промышленность, продукция которой интенсивно вывозится на мировой рынок; 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чёрная </a:t>
            </a:r>
            <a:r>
              <a:rPr lang="ru-RU" sz="2400" dirty="0"/>
              <a:t>металлургия, работающая на собственном сырье;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машиностроение – производство горного оборудования, транспортное и сельскохозяйственное машиностроение;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химическая промышленность.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257468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Сельское хозяйство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2067" y="1772816"/>
            <a:ext cx="7408333" cy="435334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dirty="0"/>
              <a:t>В сельском хозяйстве товарную продукцию дают крупные фермерские хозяйства. Основа сельского хозяйства – животноводство; овцы </a:t>
            </a:r>
            <a:r>
              <a:rPr lang="ru-RU" sz="2800" dirty="0" smtClean="0"/>
              <a:t>и </a:t>
            </a:r>
            <a:r>
              <a:rPr lang="ru-RU" sz="2800" dirty="0"/>
              <a:t>козы, крупный рогатый </a:t>
            </a:r>
            <a:r>
              <a:rPr lang="ru-RU" sz="2800" dirty="0" smtClean="0"/>
              <a:t>скот, свиней.</a:t>
            </a:r>
            <a:endParaRPr lang="ru-RU" sz="2800" dirty="0"/>
          </a:p>
          <a:p>
            <a:pPr>
              <a:lnSpc>
                <a:spcPct val="80000"/>
              </a:lnSpc>
            </a:pPr>
            <a:r>
              <a:rPr lang="ru-RU" sz="2800" dirty="0"/>
              <a:t>Основные сельскохозяйственные культуры: </a:t>
            </a:r>
            <a:r>
              <a:rPr lang="ru-RU" sz="2800" dirty="0" smtClean="0"/>
              <a:t>кукуруза, пшеница , </a:t>
            </a:r>
            <a:r>
              <a:rPr lang="ru-RU" sz="2800" dirty="0"/>
              <a:t>сахарный </a:t>
            </a:r>
            <a:r>
              <a:rPr lang="ru-RU" sz="2800" dirty="0" smtClean="0"/>
              <a:t>тростник. </a:t>
            </a:r>
            <a:r>
              <a:rPr lang="ru-RU" sz="2800" dirty="0"/>
              <a:t>Возделывают также </a:t>
            </a:r>
            <a:r>
              <a:rPr lang="ru-RU" sz="2800" dirty="0" smtClean="0"/>
              <a:t>арахис, подсолнечник, </a:t>
            </a:r>
            <a:r>
              <a:rPr lang="ru-RU" sz="2800" dirty="0"/>
              <a:t>табак, сорго, цитрусовые и др.</a:t>
            </a:r>
          </a:p>
        </p:txBody>
      </p:sp>
    </p:spTree>
    <p:extLst>
      <p:ext uri="{BB962C8B-B14F-4D97-AF65-F5344CB8AC3E}">
        <p14:creationId xmlns:p14="http://schemas.microsoft.com/office/powerpoint/2010/main" val="246623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Внешние экономические связи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/>
              <a:t>С 1994 г. ЮАР входит в состав ОАЕ (Организации африканского единства).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Страна активно сотрудничает не только с развивающимися странами Африки, но и имеет крепкие контакты с государствами Европы, Азии и Америки.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На мировой рынок ЮАР поставляет: золото, алмазы, платину, сельскохозяйственную и пищевую продукцию, руды цветных металлов, продукцию чёрной металлургии.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Состав </a:t>
            </a:r>
            <a:r>
              <a:rPr lang="ru-RU" sz="2000" dirty="0"/>
              <a:t>экспорта – золото – 20%, минералы и полезные ископаемые – 20-25%, продовольствие – 5%, продукция химической промышленности – 3</a:t>
            </a:r>
            <a:r>
              <a:rPr lang="ru-RU" sz="2000"/>
              <a:t>%. </a:t>
            </a:r>
            <a:endParaRPr lang="ru-RU" sz="2000" smtClean="0"/>
          </a:p>
          <a:p>
            <a:pPr>
              <a:lnSpc>
                <a:spcPct val="80000"/>
              </a:lnSpc>
            </a:pPr>
            <a:r>
              <a:rPr lang="ru-RU" sz="2000" smtClean="0"/>
              <a:t>В </a:t>
            </a:r>
            <a:r>
              <a:rPr lang="ru-RU" sz="2000" dirty="0"/>
              <a:t>импорте преобладают машины и оборудование, нефтепродукты, готовые промышленные изделия.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Основные торговые партнёры по экспорту – Япония, США и Великобритания, по импорту – ФРГ, США и Китай.</a:t>
            </a:r>
          </a:p>
        </p:txBody>
      </p:sp>
    </p:spTree>
    <p:extLst>
      <p:ext uri="{BB962C8B-B14F-4D97-AF65-F5344CB8AC3E}">
        <p14:creationId xmlns:p14="http://schemas.microsoft.com/office/powerpoint/2010/main" val="254074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</TotalTime>
  <Words>613</Words>
  <Application>Microsoft Office PowerPoint</Application>
  <PresentationFormat>Экран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ЮЖНО-АФРИКАНСКАЯ РЕСПУБЛИКА</vt:lpstr>
      <vt:lpstr>ЮЖНАЯ АФРИКА</vt:lpstr>
      <vt:lpstr>Государственная символика:</vt:lpstr>
      <vt:lpstr>ЭГП страны</vt:lpstr>
      <vt:lpstr>Богатства ЮАР</vt:lpstr>
      <vt:lpstr>Полезные ископаемые:</vt:lpstr>
      <vt:lpstr>Богатства ЮАР</vt:lpstr>
      <vt:lpstr>Население ЮАР</vt:lpstr>
      <vt:lpstr>Экономика ЮАР</vt:lpstr>
      <vt:lpstr>Промышленность</vt:lpstr>
      <vt:lpstr>Сельское хозяйство</vt:lpstr>
      <vt:lpstr>Внешние экономические связи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ЮЖНО-АФРИКАНСКАЯ РЕСПУБЛИКА</dc:title>
  <cp:lastModifiedBy>Администратор</cp:lastModifiedBy>
  <cp:revision>2</cp:revision>
  <dcterms:modified xsi:type="dcterms:W3CDTF">2017-02-14T13:19:04Z</dcterms:modified>
</cp:coreProperties>
</file>